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 PLUS 1p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11">
          <p15:clr>
            <a:srgbClr val="9AA0A6"/>
          </p15:clr>
        </p15:guide>
        <p15:guide id="2" pos="281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11" orient="horz"/>
        <p:guide pos="28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PLUS1p-bold.fntdata"/><Relationship Id="rId30" Type="http://schemas.openxmlformats.org/officeDocument/2006/relationships/font" Target="fonts/MPLUS1p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7baa8c9a1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7baa8c9a1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c94a648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c94a648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c94a6483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c94a6483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c94a6483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c94a6483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c94a648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c94a648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cd8679cc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cd8679cc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cd8679cc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cd8679cc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cf596f7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cf596f7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cf596f7a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cf596f7a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cf596f7a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cf596f7a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cf596f7a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cf596f7a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8cd8679cc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8cd8679cc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cd8679cc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cd8679cc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cf596f7ad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cf596f7ad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cf596f7ad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cf596f7a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cd8679cc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cd8679cc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cd8679cc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cd8679cc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85280427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85280427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c94a6483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c94a6483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cd8679cc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cd8679cc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c932cbc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c932cbc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da754b2d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da754b2d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cd8679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cd8679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c94a6483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c94a648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744575"/>
            <a:ext cx="8520600" cy="188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670775"/>
            <a:ext cx="8520600" cy="9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3996" y="4000503"/>
            <a:ext cx="1016000" cy="24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 スライド 1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0" y="744575"/>
            <a:ext cx="8520600" cy="188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1 1 1">
  <p:cSld name="TITLE_AND_BODY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55200" y="554400"/>
            <a:ext cx="76335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55200" y="1008000"/>
            <a:ext cx="7633500" cy="3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634875" y="650850"/>
            <a:ext cx="30300" cy="2007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55200" y="554400"/>
            <a:ext cx="76335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755200" y="1008000"/>
            <a:ext cx="7633500" cy="3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3">
  <p:cSld name="TITLE_AND_BODY_3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958950" y="1235225"/>
            <a:ext cx="3232200" cy="92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2800"/>
              <a:buNone/>
              <a:defRPr>
                <a:solidFill>
                  <a:srgbClr val="37383A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958950" y="2219025"/>
            <a:ext cx="3232200" cy="19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と本文 2">
  <p:cSld name="TITLE_AND_BODY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34875" y="5544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68686"/>
              </a:buClr>
              <a:buSzPts val="1200"/>
              <a:buNone/>
              <a:defRPr sz="1200">
                <a:solidFill>
                  <a:srgbClr val="86868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5200" y="554400"/>
            <a:ext cx="763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None/>
              <a:defRPr b="1"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1p"/>
              <a:buNone/>
              <a:defRPr sz="2800">
                <a:solidFill>
                  <a:schemeClr val="dk1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5200" y="1008000"/>
            <a:ext cx="76335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●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17500" lvl="1" marL="9144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○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17500" lvl="2" marL="1371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■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17500" lvl="3" marL="18288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●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17500" lvl="4" marL="22860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○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317500" lvl="5" marL="27432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■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317500" lvl="6" marL="32004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●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317500" lvl="7" marL="365760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7383A"/>
              </a:buClr>
              <a:buSzPts val="1400"/>
              <a:buFont typeface="M PLUS 1p"/>
              <a:buChar char="○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317500" lvl="8" marL="411480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Clr>
                <a:srgbClr val="37383A"/>
              </a:buClr>
              <a:buSzPts val="1400"/>
              <a:buFont typeface="M PLUS 1p"/>
              <a:buChar char="■"/>
              <a:defRPr>
                <a:solidFill>
                  <a:srgbClr val="37383A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321450" y="2179600"/>
            <a:ext cx="8520600" cy="55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チャットボットワークフローUI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#2020/7/22</a:t>
            </a:r>
            <a:endParaRPr sz="1800"/>
          </a:p>
        </p:txBody>
      </p:sp>
      <p:sp>
        <p:nvSpPr>
          <p:cNvPr id="38" name="Google Shape;38;p8"/>
          <p:cNvSpPr/>
          <p:nvPr/>
        </p:nvSpPr>
        <p:spPr>
          <a:xfrm>
            <a:off x="3801600" y="3880925"/>
            <a:ext cx="1560300" cy="5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9900"/>
                </a:solidFill>
              </a:rPr>
              <a:t>承認者</a:t>
            </a:r>
            <a:r>
              <a:rPr lang="ja">
                <a:solidFill>
                  <a:srgbClr val="FF9900"/>
                </a:solidFill>
              </a:rPr>
              <a:t>_</a:t>
            </a:r>
            <a:r>
              <a:rPr lang="ja"/>
              <a:t>詳細画面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 b="3831" l="5444" r="4562" t="4281"/>
          <a:stretch/>
        </p:blipFill>
        <p:spPr>
          <a:xfrm>
            <a:off x="645313" y="792075"/>
            <a:ext cx="7853376" cy="412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4108" l="5415" r="4323" t="4383"/>
          <a:stretch/>
        </p:blipFill>
        <p:spPr>
          <a:xfrm>
            <a:off x="641325" y="792100"/>
            <a:ext cx="7874474" cy="410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9900"/>
                </a:solidFill>
              </a:rPr>
              <a:t>承認者_</a:t>
            </a:r>
            <a:r>
              <a:rPr lang="ja"/>
              <a:t>詳細画面_</a:t>
            </a:r>
            <a:r>
              <a:rPr lang="ja"/>
              <a:t>承認画面</a:t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6177950" y="1691750"/>
            <a:ext cx="2661600" cy="2025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E7B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7950" y="2117875"/>
            <a:ext cx="2361603" cy="15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type="title"/>
          </p:nvPr>
        </p:nvSpPr>
        <p:spPr>
          <a:xfrm>
            <a:off x="6294200" y="1765850"/>
            <a:ext cx="23874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9900"/>
                </a:solidFill>
              </a:rPr>
              <a:t>承認者</a:t>
            </a:r>
            <a:r>
              <a:rPr lang="ja"/>
              <a:t>_詳細画面_</a:t>
            </a:r>
            <a:r>
              <a:rPr lang="ja"/>
              <a:t>却下</a:t>
            </a:r>
            <a:r>
              <a:rPr lang="ja"/>
              <a:t>画面</a:t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570300" y="1234225"/>
            <a:ext cx="24885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9900"/>
                </a:solidFill>
              </a:rPr>
              <a:t>承認者</a:t>
            </a:r>
            <a:r>
              <a:rPr lang="ja">
                <a:solidFill>
                  <a:srgbClr val="FF9900"/>
                </a:solidFill>
              </a:rPr>
              <a:t>_</a:t>
            </a:r>
            <a:r>
              <a:rPr lang="ja"/>
              <a:t>詳細画面_承諾</a:t>
            </a:r>
            <a:r>
              <a:rPr lang="ja"/>
              <a:t>した</a:t>
            </a:r>
            <a:r>
              <a:rPr lang="ja"/>
              <a:t>申請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00" y="1666225"/>
            <a:ext cx="3930673" cy="252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4783075" y="1234225"/>
            <a:ext cx="24885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FF9900"/>
                </a:solidFill>
              </a:rPr>
              <a:t>承認者</a:t>
            </a:r>
            <a:r>
              <a:rPr lang="ja">
                <a:solidFill>
                  <a:srgbClr val="FF9900"/>
                </a:solidFill>
              </a:rPr>
              <a:t>_</a:t>
            </a:r>
            <a:r>
              <a:rPr lang="ja"/>
              <a:t>詳細画面_却下</a:t>
            </a:r>
            <a:r>
              <a:rPr lang="ja"/>
              <a:t>した</a:t>
            </a:r>
            <a:r>
              <a:rPr lang="ja"/>
              <a:t>申請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875" y="1666225"/>
            <a:ext cx="3930673" cy="252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ダッシュボード画面＿TOP＿</a:t>
            </a:r>
            <a:r>
              <a:rPr lang="ja"/>
              <a:t>低解像度（1366×768）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497" y="1089651"/>
            <a:ext cx="6801000" cy="382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ctrTitle"/>
          </p:nvPr>
        </p:nvSpPr>
        <p:spPr>
          <a:xfrm>
            <a:off x="321450" y="2179600"/>
            <a:ext cx="8520600" cy="55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サイズ</a:t>
            </a:r>
            <a:endParaRPr sz="1800"/>
          </a:p>
        </p:txBody>
      </p:sp>
      <p:sp>
        <p:nvSpPr>
          <p:cNvPr id="154" name="Google Shape;154;p21"/>
          <p:cNvSpPr/>
          <p:nvPr/>
        </p:nvSpPr>
        <p:spPr>
          <a:xfrm>
            <a:off x="3801600" y="3880925"/>
            <a:ext cx="1560300" cy="5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2514150" y="3040300"/>
            <a:ext cx="4115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 PLUS 1p"/>
                <a:ea typeface="M PLUS 1p"/>
                <a:cs typeface="M PLUS 1p"/>
                <a:sym typeface="M PLUS 1p"/>
              </a:rPr>
              <a:t>フォントはすべてRobotoを使用しています。</a:t>
            </a:r>
            <a:endParaRPr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641325" y="329100"/>
            <a:ext cx="39306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ダッシュボード画面＿TOP</a:t>
            </a:r>
            <a:endParaRPr/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63" y="1123925"/>
            <a:ext cx="8167665" cy="39849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2"/>
          <p:cNvGrpSpPr/>
          <p:nvPr/>
        </p:nvGrpSpPr>
        <p:grpSpPr>
          <a:xfrm>
            <a:off x="488175" y="1069775"/>
            <a:ext cx="8167500" cy="223800"/>
            <a:chOff x="488175" y="841175"/>
            <a:chExt cx="8167500" cy="223800"/>
          </a:xfrm>
        </p:grpSpPr>
        <p:sp>
          <p:nvSpPr>
            <p:cNvPr id="165" name="Google Shape;165;p22"/>
            <p:cNvSpPr/>
            <p:nvPr/>
          </p:nvSpPr>
          <p:spPr>
            <a:xfrm>
              <a:off x="488175" y="895325"/>
              <a:ext cx="8167500" cy="115500"/>
            </a:xfrm>
            <a:prstGeom prst="rect">
              <a:avLst/>
            </a:prstGeom>
            <a:solidFill>
              <a:srgbClr val="F4CCCC">
                <a:alpha val="47060"/>
              </a:srgbClr>
            </a:solidFill>
            <a:ln cap="flat" cmpd="sng" w="9525">
              <a:solidFill>
                <a:srgbClr val="F3286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 txBox="1"/>
            <p:nvPr/>
          </p:nvSpPr>
          <p:spPr>
            <a:xfrm>
              <a:off x="4284975" y="841175"/>
              <a:ext cx="573900" cy="22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1000">
                  <a:solidFill>
                    <a:srgbClr val="F32861"/>
                  </a:solidFill>
                  <a:latin typeface="M PLUS 1p"/>
                  <a:ea typeface="M PLUS 1p"/>
                  <a:cs typeface="M PLUS 1p"/>
                  <a:sym typeface="M PLUS 1p"/>
                </a:rPr>
                <a:t>24</a:t>
              </a:r>
              <a:r>
                <a:rPr b="1" lang="ja" sz="1000">
                  <a:solidFill>
                    <a:srgbClr val="F32861"/>
                  </a:solidFill>
                  <a:latin typeface="M PLUS 1p"/>
                  <a:ea typeface="M PLUS 1p"/>
                  <a:cs typeface="M PLUS 1p"/>
                  <a:sym typeface="M PLUS 1p"/>
                </a:rPr>
                <a:t>px</a:t>
              </a:r>
              <a:endParaRPr b="1" sz="1000">
                <a:solidFill>
                  <a:srgbClr val="F32861"/>
                </a:solidFill>
                <a:latin typeface="M PLUS 1p"/>
                <a:ea typeface="M PLUS 1p"/>
                <a:cs typeface="M PLUS 1p"/>
                <a:sym typeface="M PLUS 1p"/>
              </a:endParaRPr>
            </a:p>
          </p:txBody>
        </p:sp>
      </p:grpSp>
      <p:sp>
        <p:nvSpPr>
          <p:cNvPr id="167" name="Google Shape;167;p22"/>
          <p:cNvSpPr/>
          <p:nvPr/>
        </p:nvSpPr>
        <p:spPr>
          <a:xfrm rot="5400000">
            <a:off x="-1319325" y="3058125"/>
            <a:ext cx="3730500" cy="115500"/>
          </a:xfrm>
          <a:prstGeom prst="rect">
            <a:avLst/>
          </a:prstGeom>
          <a:solidFill>
            <a:srgbClr val="F4CCCC">
              <a:alpha val="47060"/>
            </a:srgbClr>
          </a:solidFill>
          <a:ln cap="flat" cmpd="sng" w="9525">
            <a:solidFill>
              <a:srgbClr val="F3286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 rot="5400000">
            <a:off x="6726325" y="3060975"/>
            <a:ext cx="3736200" cy="115500"/>
          </a:xfrm>
          <a:prstGeom prst="rect">
            <a:avLst/>
          </a:prstGeom>
          <a:solidFill>
            <a:srgbClr val="F4CCCC">
              <a:alpha val="47060"/>
            </a:srgbClr>
          </a:solidFill>
          <a:ln cap="flat" cmpd="sng" w="9525">
            <a:solidFill>
              <a:srgbClr val="F3286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488250" y="4982600"/>
            <a:ext cx="8167500" cy="115500"/>
          </a:xfrm>
          <a:prstGeom prst="rect">
            <a:avLst/>
          </a:prstGeom>
          <a:solidFill>
            <a:srgbClr val="F4CCCC">
              <a:alpha val="47060"/>
            </a:srgbClr>
          </a:solidFill>
          <a:ln cap="flat" cmpd="sng" w="9525">
            <a:solidFill>
              <a:srgbClr val="F3286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 rot="5400000">
            <a:off x="-605175" y="3542675"/>
            <a:ext cx="2533200" cy="115500"/>
          </a:xfrm>
          <a:prstGeom prst="rect">
            <a:avLst/>
          </a:prstGeom>
          <a:solidFill>
            <a:srgbClr val="F4CCCC">
              <a:alpha val="47060"/>
            </a:srgbClr>
          </a:solidFill>
          <a:ln cap="flat" cmpd="sng" w="9525">
            <a:solidFill>
              <a:srgbClr val="F3286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6685225" y="284900"/>
            <a:ext cx="2006400" cy="1155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6198775" y="230750"/>
            <a:ext cx="573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chemeClr val="accent1"/>
                </a:solidFill>
                <a:latin typeface="M PLUS 1p"/>
                <a:ea typeface="M PLUS 1p"/>
                <a:cs typeface="M PLUS 1p"/>
                <a:sym typeface="M PLUS 1p"/>
              </a:rPr>
              <a:t>16</a:t>
            </a:r>
            <a:r>
              <a:rPr b="1" lang="ja" sz="1000">
                <a:solidFill>
                  <a:schemeClr val="accent1"/>
                </a:solidFill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1000">
              <a:solidFill>
                <a:schemeClr val="accent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6685225" y="97200"/>
            <a:ext cx="2006400" cy="115500"/>
          </a:xfrm>
          <a:prstGeom prst="rect">
            <a:avLst/>
          </a:prstGeom>
          <a:solidFill>
            <a:srgbClr val="CCCCCC">
              <a:alpha val="7206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6198775" y="43050"/>
            <a:ext cx="573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999999"/>
                </a:solidFill>
                <a:latin typeface="M PLUS 1p"/>
                <a:ea typeface="M PLUS 1p"/>
                <a:cs typeface="M PLUS 1p"/>
                <a:sym typeface="M PLUS 1p"/>
              </a:rPr>
              <a:t>8</a:t>
            </a:r>
            <a:r>
              <a:rPr b="1" lang="ja" sz="1000">
                <a:solidFill>
                  <a:srgbClr val="999999"/>
                </a:solidFill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1000">
              <a:solidFill>
                <a:srgbClr val="999999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6685225" y="660300"/>
            <a:ext cx="2006400" cy="115500"/>
          </a:xfrm>
          <a:prstGeom prst="rect">
            <a:avLst/>
          </a:prstGeom>
          <a:solidFill>
            <a:srgbClr val="B6D7A8">
              <a:alpha val="76470"/>
            </a:srgbClr>
          </a:solidFill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6198775" y="606150"/>
            <a:ext cx="573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93C47D"/>
                </a:solidFill>
                <a:latin typeface="M PLUS 1p"/>
                <a:ea typeface="M PLUS 1p"/>
                <a:cs typeface="M PLUS 1p"/>
                <a:sym typeface="M PLUS 1p"/>
              </a:rPr>
              <a:t>48</a:t>
            </a:r>
            <a:r>
              <a:rPr b="1" lang="ja" sz="1000">
                <a:solidFill>
                  <a:srgbClr val="93C47D"/>
                </a:solidFill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1000">
              <a:solidFill>
                <a:srgbClr val="93C47D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6685225" y="472600"/>
            <a:ext cx="2006400" cy="115500"/>
          </a:xfrm>
          <a:prstGeom prst="rect">
            <a:avLst/>
          </a:prstGeom>
          <a:solidFill>
            <a:srgbClr val="F4CCCC">
              <a:alpha val="47060"/>
            </a:srgbClr>
          </a:solidFill>
          <a:ln cap="flat" cmpd="sng" w="9525">
            <a:solidFill>
              <a:srgbClr val="F3286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6198775" y="418450"/>
            <a:ext cx="573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32861"/>
                </a:solidFill>
                <a:latin typeface="M PLUS 1p"/>
                <a:ea typeface="M PLUS 1p"/>
                <a:cs typeface="M PLUS 1p"/>
                <a:sym typeface="M PLUS 1p"/>
              </a:rPr>
              <a:t>24px</a:t>
            </a:r>
            <a:endParaRPr b="1" sz="1000">
              <a:solidFill>
                <a:srgbClr val="F3286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3112825" y="1457050"/>
            <a:ext cx="209400" cy="537300"/>
          </a:xfrm>
          <a:prstGeom prst="rect">
            <a:avLst/>
          </a:prstGeom>
          <a:solidFill>
            <a:srgbClr val="B6D7A8">
              <a:alpha val="76470"/>
            </a:srgbClr>
          </a:solidFill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3322225" y="1457050"/>
            <a:ext cx="209400" cy="537300"/>
          </a:xfrm>
          <a:prstGeom prst="rect">
            <a:avLst/>
          </a:prstGeom>
          <a:solidFill>
            <a:srgbClr val="B6D7A8">
              <a:alpha val="76470"/>
            </a:srgbClr>
          </a:solidFill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603675" y="4865625"/>
            <a:ext cx="7932900" cy="115500"/>
          </a:xfrm>
          <a:prstGeom prst="rect">
            <a:avLst/>
          </a:prstGeom>
          <a:solidFill>
            <a:srgbClr val="F4CCCC">
              <a:alpha val="47060"/>
            </a:srgbClr>
          </a:solidFill>
          <a:ln cap="flat" cmpd="sng" w="9525">
            <a:solidFill>
              <a:srgbClr val="F3286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603775" y="2274200"/>
            <a:ext cx="7932900" cy="48900"/>
          </a:xfrm>
          <a:prstGeom prst="rect">
            <a:avLst/>
          </a:prstGeom>
          <a:solidFill>
            <a:srgbClr val="CCCCCC">
              <a:alpha val="7206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603775" y="1369925"/>
            <a:ext cx="5420100" cy="87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603775" y="2005100"/>
            <a:ext cx="5420100" cy="87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 rot="5400000">
            <a:off x="7338150" y="3661250"/>
            <a:ext cx="2317500" cy="48900"/>
          </a:xfrm>
          <a:prstGeom prst="rect">
            <a:avLst/>
          </a:prstGeom>
          <a:solidFill>
            <a:srgbClr val="CCCCCC">
              <a:alpha val="7206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603675" y="1608700"/>
            <a:ext cx="2492400" cy="48900"/>
          </a:xfrm>
          <a:prstGeom prst="rect">
            <a:avLst/>
          </a:prstGeom>
          <a:solidFill>
            <a:srgbClr val="CCCCCC">
              <a:alpha val="7206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531625" y="1602250"/>
            <a:ext cx="2492400" cy="48900"/>
          </a:xfrm>
          <a:prstGeom prst="rect">
            <a:avLst/>
          </a:prstGeom>
          <a:solidFill>
            <a:srgbClr val="CCCCCC">
              <a:alpha val="7206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402625" y="1668475"/>
            <a:ext cx="48900" cy="336600"/>
          </a:xfrm>
          <a:prstGeom prst="rect">
            <a:avLst/>
          </a:prstGeom>
          <a:solidFill>
            <a:srgbClr val="CCCCCC">
              <a:alpha val="7206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257725" y="1663050"/>
            <a:ext cx="48900" cy="336600"/>
          </a:xfrm>
          <a:prstGeom prst="rect">
            <a:avLst/>
          </a:prstGeom>
          <a:solidFill>
            <a:srgbClr val="CCCCCC">
              <a:alpha val="7206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4753375" y="1659825"/>
            <a:ext cx="48900" cy="336600"/>
          </a:xfrm>
          <a:prstGeom prst="rect">
            <a:avLst/>
          </a:prstGeom>
          <a:solidFill>
            <a:srgbClr val="CCCCCC">
              <a:alpha val="7206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641325" y="329100"/>
            <a:ext cx="39306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ダッシュボード画面＿TOP＿</a:t>
            </a:r>
            <a:r>
              <a:rPr lang="ja"/>
              <a:t>新規作成ボタン、総数</a:t>
            </a:r>
            <a:endParaRPr/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75" y="1143725"/>
            <a:ext cx="852500" cy="2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25" y="2634912"/>
            <a:ext cx="4202601" cy="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075" y="2633235"/>
            <a:ext cx="4202601" cy="940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3"/>
          <p:cNvCxnSpPr/>
          <p:nvPr/>
        </p:nvCxnSpPr>
        <p:spPr>
          <a:xfrm flipH="1" rot="10800000">
            <a:off x="362950" y="1479600"/>
            <a:ext cx="823200" cy="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01" name="Google Shape;201;p23"/>
          <p:cNvSpPr txBox="1"/>
          <p:nvPr/>
        </p:nvSpPr>
        <p:spPr>
          <a:xfrm>
            <a:off x="408700" y="1479600"/>
            <a:ext cx="731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97px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02" name="Google Shape;202;p23"/>
          <p:cNvCxnSpPr/>
          <p:nvPr/>
        </p:nvCxnSpPr>
        <p:spPr>
          <a:xfrm>
            <a:off x="1246450" y="1132225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03" name="Google Shape;203;p23"/>
          <p:cNvSpPr txBox="1"/>
          <p:nvPr/>
        </p:nvSpPr>
        <p:spPr>
          <a:xfrm>
            <a:off x="1246450" y="116537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32px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1600250" y="1166525"/>
            <a:ext cx="1160700" cy="52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padding: 4px 8px;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アイコン:add (24px)</a:t>
            </a:r>
            <a:endParaRPr sz="800"/>
          </a:p>
        </p:txBody>
      </p:sp>
      <p:cxnSp>
        <p:nvCxnSpPr>
          <p:cNvPr id="205" name="Google Shape;205;p23"/>
          <p:cNvCxnSpPr>
            <a:stCxn id="204" idx="1"/>
          </p:cNvCxnSpPr>
          <p:nvPr/>
        </p:nvCxnSpPr>
        <p:spPr>
          <a:xfrm rot="10800000">
            <a:off x="1184750" y="1420175"/>
            <a:ext cx="4155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3"/>
          <p:cNvSpPr txBox="1"/>
          <p:nvPr/>
        </p:nvSpPr>
        <p:spPr>
          <a:xfrm>
            <a:off x="1827425" y="2408400"/>
            <a:ext cx="731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556px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>
            <a:off x="295163" y="2592525"/>
            <a:ext cx="4120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8" name="Google Shape;208;p23"/>
          <p:cNvCxnSpPr/>
          <p:nvPr/>
        </p:nvCxnSpPr>
        <p:spPr>
          <a:xfrm>
            <a:off x="4458225" y="2592525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09" name="Google Shape;209;p23"/>
          <p:cNvSpPr txBox="1"/>
          <p:nvPr/>
        </p:nvSpPr>
        <p:spPr>
          <a:xfrm>
            <a:off x="4458225" y="2625675"/>
            <a:ext cx="504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32px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10" name="Google Shape;210;p23"/>
          <p:cNvCxnSpPr/>
          <p:nvPr/>
        </p:nvCxnSpPr>
        <p:spPr>
          <a:xfrm>
            <a:off x="4456675" y="2943075"/>
            <a:ext cx="1500" cy="59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11" name="Google Shape;211;p23"/>
          <p:cNvSpPr txBox="1"/>
          <p:nvPr/>
        </p:nvSpPr>
        <p:spPr>
          <a:xfrm>
            <a:off x="4458225" y="3128625"/>
            <a:ext cx="504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80px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12" name="Google Shape;212;p23"/>
          <p:cNvCxnSpPr/>
          <p:nvPr/>
        </p:nvCxnSpPr>
        <p:spPr>
          <a:xfrm flipH="1">
            <a:off x="3102225" y="3602625"/>
            <a:ext cx="13698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13" name="Google Shape;213;p23"/>
          <p:cNvSpPr txBox="1"/>
          <p:nvPr/>
        </p:nvSpPr>
        <p:spPr>
          <a:xfrm>
            <a:off x="3421275" y="3582325"/>
            <a:ext cx="731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180px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3419138" y="1389150"/>
            <a:ext cx="1557000" cy="105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見出し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平均日数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12px;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アイコン:watch_later</a:t>
            </a:r>
            <a:endParaRPr sz="800"/>
          </a:p>
        </p:txBody>
      </p:sp>
      <p:cxnSp>
        <p:nvCxnSpPr>
          <p:cNvPr id="215" name="Google Shape;215;p23"/>
          <p:cNvCxnSpPr>
            <a:stCxn id="214" idx="1"/>
          </p:cNvCxnSpPr>
          <p:nvPr/>
        </p:nvCxnSpPr>
        <p:spPr>
          <a:xfrm flipH="1">
            <a:off x="2826038" y="1917600"/>
            <a:ext cx="593100" cy="7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3"/>
          <p:cNvSpPr/>
          <p:nvPr/>
        </p:nvSpPr>
        <p:spPr>
          <a:xfrm>
            <a:off x="295175" y="3771750"/>
            <a:ext cx="4120500" cy="133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枠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border: 1px solid #E5E5E5;</a:t>
            </a:r>
            <a:br>
              <a:rPr lang="ja" sz="800"/>
            </a:br>
            <a:r>
              <a:rPr lang="ja" sz="800"/>
              <a:t>drop-shadow(0px 2px 4px rgba(0, 0, 0, 0.1));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見出し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アイコン:進行中→watch_later/承認→check_circle/却下→remove_circle　全て20px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数値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36px;</a:t>
            </a:r>
            <a:endParaRPr sz="800"/>
          </a:p>
        </p:txBody>
      </p:sp>
      <p:cxnSp>
        <p:nvCxnSpPr>
          <p:cNvPr id="217" name="Google Shape;217;p23"/>
          <p:cNvCxnSpPr/>
          <p:nvPr/>
        </p:nvCxnSpPr>
        <p:spPr>
          <a:xfrm flipH="1" rot="10800000">
            <a:off x="1900275" y="3451875"/>
            <a:ext cx="15840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3"/>
          <p:cNvCxnSpPr>
            <a:endCxn id="199" idx="2"/>
          </p:cNvCxnSpPr>
          <p:nvPr/>
        </p:nvCxnSpPr>
        <p:spPr>
          <a:xfrm rot="10800000">
            <a:off x="6953375" y="3573787"/>
            <a:ext cx="2037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19" name="Google Shape;219;p23"/>
          <p:cNvSpPr txBox="1"/>
          <p:nvPr/>
        </p:nvSpPr>
        <p:spPr>
          <a:xfrm>
            <a:off x="7694750" y="3573775"/>
            <a:ext cx="731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274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4893125" y="3771750"/>
            <a:ext cx="4120500" cy="133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枠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border: 1px solid #E5E5E5;</a:t>
            </a:r>
            <a:br>
              <a:rPr lang="ja" sz="800"/>
            </a:br>
            <a:r>
              <a:rPr lang="ja" sz="800"/>
              <a:t>drop-shadow(0px 2px 4px rgba(0, 0, 0, 0.1));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見出し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アイコン:</a:t>
            </a:r>
            <a:r>
              <a:rPr lang="ja" sz="800"/>
              <a:t>未処理</a:t>
            </a:r>
            <a:r>
              <a:rPr lang="ja" sz="800"/>
              <a:t>→</a:t>
            </a:r>
            <a:r>
              <a:rPr lang="ja" sz="800"/>
              <a:t>gavel</a:t>
            </a:r>
            <a:r>
              <a:rPr lang="ja" sz="800"/>
              <a:t>/</a:t>
            </a:r>
            <a:r>
              <a:rPr lang="ja" sz="800"/>
              <a:t>処理済み</a:t>
            </a:r>
            <a:r>
              <a:rPr lang="ja" sz="800"/>
              <a:t>→</a:t>
            </a:r>
            <a:r>
              <a:rPr lang="ja" sz="800"/>
              <a:t>verified　</a:t>
            </a:r>
            <a:r>
              <a:rPr lang="ja" sz="800"/>
              <a:t>全て20px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数値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36px;</a:t>
            </a:r>
            <a:endParaRPr sz="800"/>
          </a:p>
        </p:txBody>
      </p:sp>
      <p:cxnSp>
        <p:nvCxnSpPr>
          <p:cNvPr id="221" name="Google Shape;221;p23"/>
          <p:cNvCxnSpPr>
            <a:stCxn id="214" idx="3"/>
          </p:cNvCxnSpPr>
          <p:nvPr/>
        </p:nvCxnSpPr>
        <p:spPr>
          <a:xfrm>
            <a:off x="4976138" y="1917600"/>
            <a:ext cx="1915200" cy="7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>
            <p:ph type="title"/>
          </p:nvPr>
        </p:nvSpPr>
        <p:spPr>
          <a:xfrm>
            <a:off x="641325" y="329100"/>
            <a:ext cx="39306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ダッシュボード画面＿</a:t>
            </a:r>
            <a:r>
              <a:rPr lang="ja"/>
              <a:t>TOP＿申請行</a:t>
            </a:r>
            <a:endParaRPr/>
          </a:p>
        </p:txBody>
      </p:sp>
      <p:sp>
        <p:nvSpPr>
          <p:cNvPr id="227" name="Google Shape;227;p24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 b="35850" l="5308" r="2047" t="37517"/>
          <a:stretch/>
        </p:blipFill>
        <p:spPr>
          <a:xfrm>
            <a:off x="364825" y="1801025"/>
            <a:ext cx="8379302" cy="126827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24"/>
          <p:cNvSpPr/>
          <p:nvPr/>
        </p:nvSpPr>
        <p:spPr>
          <a:xfrm rot="5400000">
            <a:off x="-137375" y="2391025"/>
            <a:ext cx="1199700" cy="115500"/>
          </a:xfrm>
          <a:prstGeom prst="rect">
            <a:avLst/>
          </a:prstGeom>
          <a:solidFill>
            <a:srgbClr val="F4CCCC">
              <a:alpha val="47060"/>
            </a:srgbClr>
          </a:solidFill>
          <a:ln cap="flat" cmpd="sng" w="9525">
            <a:solidFill>
              <a:srgbClr val="F3286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 txBox="1"/>
          <p:nvPr/>
        </p:nvSpPr>
        <p:spPr>
          <a:xfrm>
            <a:off x="226350" y="2482450"/>
            <a:ext cx="5739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F32861"/>
                </a:solidFill>
                <a:latin typeface="M PLUS 1p"/>
                <a:ea typeface="M PLUS 1p"/>
                <a:cs typeface="M PLUS 1p"/>
                <a:sym typeface="M PLUS 1p"/>
              </a:rPr>
              <a:t>24px</a:t>
            </a:r>
            <a:endParaRPr b="1" sz="1000">
              <a:solidFill>
                <a:srgbClr val="F3286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1234425" y="731725"/>
            <a:ext cx="1557000" cy="89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上部青線: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border: 3px solid #276C8D;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項目名: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12px;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アイコン:</a:t>
            </a:r>
            <a:r>
              <a:rPr lang="ja" sz="800">
                <a:solidFill>
                  <a:schemeClr val="dk1"/>
                </a:solidFill>
              </a:rPr>
              <a:t>filter_list 16px</a:t>
            </a:r>
            <a:endParaRPr b="1" sz="800"/>
          </a:p>
        </p:txBody>
      </p:sp>
      <p:cxnSp>
        <p:nvCxnSpPr>
          <p:cNvPr id="232" name="Google Shape;232;p24"/>
          <p:cNvCxnSpPr>
            <a:stCxn id="231" idx="1"/>
          </p:cNvCxnSpPr>
          <p:nvPr/>
        </p:nvCxnSpPr>
        <p:spPr>
          <a:xfrm flipH="1">
            <a:off x="750225" y="1179475"/>
            <a:ext cx="484200" cy="6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4"/>
          <p:cNvSpPr/>
          <p:nvPr/>
        </p:nvSpPr>
        <p:spPr>
          <a:xfrm rot="5400000">
            <a:off x="8071050" y="2413675"/>
            <a:ext cx="1232700" cy="48900"/>
          </a:xfrm>
          <a:prstGeom prst="rect">
            <a:avLst/>
          </a:prstGeom>
          <a:solidFill>
            <a:srgbClr val="CCCCCC">
              <a:alpha val="72060"/>
            </a:srgbClr>
          </a:solidFill>
          <a:ln cap="flat" cmpd="sng" w="9525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3832150" y="3398125"/>
            <a:ext cx="1557000" cy="10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承認者のステータスアイコン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すべて12px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未回答:watch_later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承認済み:</a:t>
            </a:r>
            <a:r>
              <a:rPr lang="ja" sz="800">
                <a:solidFill>
                  <a:schemeClr val="dk1"/>
                </a:solidFill>
              </a:rPr>
              <a:t>check_circle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却下:remove_circle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承認順番待ち:10pxの正円</a:t>
            </a:r>
            <a:endParaRPr b="1" sz="800">
              <a:solidFill>
                <a:srgbClr val="FF0000"/>
              </a:solidFill>
            </a:endParaRPr>
          </a:p>
        </p:txBody>
      </p:sp>
      <p:cxnSp>
        <p:nvCxnSpPr>
          <p:cNvPr id="235" name="Google Shape;235;p24"/>
          <p:cNvCxnSpPr>
            <a:stCxn id="234" idx="0"/>
            <a:endCxn id="228" idx="2"/>
          </p:cNvCxnSpPr>
          <p:nvPr/>
        </p:nvCxnSpPr>
        <p:spPr>
          <a:xfrm rot="10800000">
            <a:off x="4554550" y="3069325"/>
            <a:ext cx="561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24"/>
          <p:cNvSpPr/>
          <p:nvPr/>
        </p:nvSpPr>
        <p:spPr>
          <a:xfrm>
            <a:off x="1052525" y="3014050"/>
            <a:ext cx="1920900" cy="150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タイトル: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25文字ほどで「…」表示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12px;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その他: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申請者と承認者の名称は6文字（半角スペース込み）ほどで</a:t>
            </a:r>
            <a:r>
              <a:rPr lang="ja" sz="800">
                <a:solidFill>
                  <a:schemeClr val="dk1"/>
                </a:solidFill>
              </a:rPr>
              <a:t>「…」表示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12px;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添付アイコン:</a:t>
            </a:r>
            <a:r>
              <a:rPr lang="ja" sz="800">
                <a:solidFill>
                  <a:schemeClr val="dk1"/>
                </a:solidFill>
              </a:rPr>
              <a:t>attach_file　16px</a:t>
            </a:r>
            <a:endParaRPr sz="800"/>
          </a:p>
        </p:txBody>
      </p:sp>
      <p:cxnSp>
        <p:nvCxnSpPr>
          <p:cNvPr id="237" name="Google Shape;237;p24"/>
          <p:cNvCxnSpPr>
            <a:stCxn id="236" idx="0"/>
          </p:cNvCxnSpPr>
          <p:nvPr/>
        </p:nvCxnSpPr>
        <p:spPr>
          <a:xfrm flipH="1" rot="10800000">
            <a:off x="2012975" y="2553250"/>
            <a:ext cx="3891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4"/>
          <p:cNvSpPr/>
          <p:nvPr/>
        </p:nvSpPr>
        <p:spPr>
          <a:xfrm>
            <a:off x="5823275" y="3398125"/>
            <a:ext cx="1557000" cy="8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申請の</a:t>
            </a:r>
            <a:r>
              <a:rPr lang="ja" sz="800"/>
              <a:t>ステータスアイコン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すべて16px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未回答:watch_later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承認済み:</a:t>
            </a:r>
            <a:r>
              <a:rPr lang="ja" sz="800">
                <a:solidFill>
                  <a:schemeClr val="dk1"/>
                </a:solidFill>
              </a:rPr>
              <a:t>check_circle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却下:remove_circle</a:t>
            </a:r>
            <a:endParaRPr b="1" sz="800">
              <a:solidFill>
                <a:srgbClr val="FF0000"/>
              </a:solidFill>
            </a:endParaRPr>
          </a:p>
        </p:txBody>
      </p:sp>
      <p:cxnSp>
        <p:nvCxnSpPr>
          <p:cNvPr id="239" name="Google Shape;239;p24"/>
          <p:cNvCxnSpPr>
            <a:stCxn id="238" idx="0"/>
          </p:cNvCxnSpPr>
          <p:nvPr/>
        </p:nvCxnSpPr>
        <p:spPr>
          <a:xfrm rot="10800000">
            <a:off x="6402575" y="2371225"/>
            <a:ext cx="199200" cy="102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4"/>
          <p:cNvCxnSpPr>
            <a:stCxn id="241" idx="3"/>
          </p:cNvCxnSpPr>
          <p:nvPr/>
        </p:nvCxnSpPr>
        <p:spPr>
          <a:xfrm>
            <a:off x="8034250" y="1352300"/>
            <a:ext cx="559200" cy="6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24"/>
          <p:cNvSpPr/>
          <p:nvPr/>
        </p:nvSpPr>
        <p:spPr>
          <a:xfrm>
            <a:off x="6477250" y="1047950"/>
            <a:ext cx="1557000" cy="60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削除</a:t>
            </a:r>
            <a:r>
              <a:rPr lang="ja" sz="800"/>
              <a:t>アイコン:</a:t>
            </a:r>
            <a:r>
              <a:rPr lang="ja" sz="800">
                <a:solidFill>
                  <a:schemeClr val="dk1"/>
                </a:solidFill>
              </a:rPr>
              <a:t>delete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chemeClr val="dk1"/>
                </a:solidFill>
              </a:rPr>
              <a:t>20</a:t>
            </a:r>
            <a:r>
              <a:rPr lang="ja" sz="800">
                <a:solidFill>
                  <a:schemeClr val="dk1"/>
                </a:solidFill>
              </a:rPr>
              <a:t>px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600">
                <a:solidFill>
                  <a:srgbClr val="FF0000"/>
                </a:solidFill>
              </a:rPr>
              <a:t>自身が承認した申請一覧、</a:t>
            </a:r>
            <a:endParaRPr b="1" sz="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600">
                <a:solidFill>
                  <a:srgbClr val="FF0000"/>
                </a:solidFill>
              </a:rPr>
              <a:t>閲覧権限のある申請一覧を表示中は削除アイコンは非表示</a:t>
            </a:r>
            <a:endParaRPr b="1" sz="600">
              <a:solidFill>
                <a:srgbClr val="FF0000"/>
              </a:solidFill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3135100" y="2021950"/>
            <a:ext cx="392100" cy="46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>
                <a:solidFill>
                  <a:srgbClr val="4A86E8"/>
                </a:solidFill>
              </a:rPr>
              <a:t>96px</a:t>
            </a:r>
            <a:endParaRPr b="1" sz="700">
              <a:solidFill>
                <a:srgbClr val="4A86E8"/>
              </a:solidFill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4010163" y="2021950"/>
            <a:ext cx="392100" cy="46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>
                <a:solidFill>
                  <a:srgbClr val="4A86E8"/>
                </a:solidFill>
              </a:rPr>
              <a:t>96px</a:t>
            </a:r>
            <a:endParaRPr b="1" sz="700">
              <a:solidFill>
                <a:srgbClr val="4A86E8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4885225" y="2021950"/>
            <a:ext cx="392100" cy="46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>
                <a:solidFill>
                  <a:srgbClr val="4A86E8"/>
                </a:solidFill>
              </a:rPr>
              <a:t>96px</a:t>
            </a:r>
            <a:endParaRPr b="1" sz="700">
              <a:solidFill>
                <a:srgbClr val="4A86E8"/>
              </a:solidFill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5774775" y="2021950"/>
            <a:ext cx="392100" cy="46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>
                <a:solidFill>
                  <a:srgbClr val="4A86E8"/>
                </a:solidFill>
              </a:rPr>
              <a:t>96px</a:t>
            </a:r>
            <a:endParaRPr b="1" sz="700">
              <a:solidFill>
                <a:srgbClr val="4A86E8"/>
              </a:solidFill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2554500" y="2021950"/>
            <a:ext cx="392100" cy="46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>
                <a:solidFill>
                  <a:srgbClr val="4A86E8"/>
                </a:solidFill>
              </a:rPr>
              <a:t>96px</a:t>
            </a:r>
            <a:endParaRPr b="1" sz="700">
              <a:solidFill>
                <a:srgbClr val="4A86E8"/>
              </a:solidFill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1736200" y="2021950"/>
            <a:ext cx="392100" cy="460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>
                <a:solidFill>
                  <a:srgbClr val="4A86E8"/>
                </a:solidFill>
              </a:rPr>
              <a:t>96px</a:t>
            </a:r>
            <a:endParaRPr b="1" sz="700">
              <a:solidFill>
                <a:srgbClr val="4A86E8"/>
              </a:solidFill>
            </a:endParaRPr>
          </a:p>
        </p:txBody>
      </p:sp>
      <p:cxnSp>
        <p:nvCxnSpPr>
          <p:cNvPr id="248" name="Google Shape;248;p24"/>
          <p:cNvCxnSpPr>
            <a:endCxn id="242" idx="0"/>
          </p:cNvCxnSpPr>
          <p:nvPr/>
        </p:nvCxnSpPr>
        <p:spPr>
          <a:xfrm flipH="1">
            <a:off x="3331150" y="1489150"/>
            <a:ext cx="27000" cy="5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4"/>
          <p:cNvSpPr/>
          <p:nvPr/>
        </p:nvSpPr>
        <p:spPr>
          <a:xfrm>
            <a:off x="3077350" y="731725"/>
            <a:ext cx="1622700" cy="75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各項目の間隔は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高解像度の場合96px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低解像度の場合64px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でUIを作成しています。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適宜調整をお願い致します。</a:t>
            </a:r>
            <a:endParaRPr sz="800"/>
          </a:p>
        </p:txBody>
      </p:sp>
      <p:cxnSp>
        <p:nvCxnSpPr>
          <p:cNvPr id="250" name="Google Shape;250;p24"/>
          <p:cNvCxnSpPr/>
          <p:nvPr/>
        </p:nvCxnSpPr>
        <p:spPr>
          <a:xfrm>
            <a:off x="8823500" y="1821775"/>
            <a:ext cx="4800" cy="22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51" name="Google Shape;251;p24"/>
          <p:cNvSpPr txBox="1"/>
          <p:nvPr/>
        </p:nvSpPr>
        <p:spPr>
          <a:xfrm>
            <a:off x="8823500" y="180102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40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52" name="Google Shape;252;p24"/>
          <p:cNvCxnSpPr/>
          <p:nvPr/>
        </p:nvCxnSpPr>
        <p:spPr>
          <a:xfrm>
            <a:off x="8823500" y="1981750"/>
            <a:ext cx="4800" cy="22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53" name="Google Shape;253;p24"/>
          <p:cNvSpPr txBox="1"/>
          <p:nvPr/>
        </p:nvSpPr>
        <p:spPr>
          <a:xfrm>
            <a:off x="8823500" y="196100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36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54" name="Google Shape;254;p24"/>
          <p:cNvCxnSpPr/>
          <p:nvPr/>
        </p:nvCxnSpPr>
        <p:spPr>
          <a:xfrm>
            <a:off x="424988" y="4574850"/>
            <a:ext cx="8354700" cy="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55" name="Google Shape;255;p24"/>
          <p:cNvSpPr txBox="1"/>
          <p:nvPr/>
        </p:nvSpPr>
        <p:spPr>
          <a:xfrm>
            <a:off x="4215638" y="4602825"/>
            <a:ext cx="773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latin typeface="M PLUS 1p"/>
                <a:ea typeface="M PLUS 1p"/>
                <a:cs typeface="M PLUS 1p"/>
                <a:sym typeface="M PLUS 1p"/>
              </a:rPr>
              <a:t>1765px</a:t>
            </a:r>
            <a:endParaRPr b="1" sz="10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>
            <p:ph type="title"/>
          </p:nvPr>
        </p:nvSpPr>
        <p:spPr>
          <a:xfrm>
            <a:off x="641325" y="329100"/>
            <a:ext cx="39306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ダッシュボード画面＿TOP＿</a:t>
            </a:r>
            <a:r>
              <a:rPr lang="ja"/>
              <a:t>表示種別プルダウン、検索</a:t>
            </a:r>
            <a:endParaRPr/>
          </a:p>
        </p:txBody>
      </p:sp>
      <p:sp>
        <p:nvSpPr>
          <p:cNvPr id="261" name="Google Shape;261;p25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25" y="1343650"/>
            <a:ext cx="1778650" cy="340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159" y="1502775"/>
            <a:ext cx="3474266" cy="3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/>
          <p:nvPr/>
        </p:nvSpPr>
        <p:spPr>
          <a:xfrm>
            <a:off x="4988850" y="761100"/>
            <a:ext cx="1299300" cy="52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</a:t>
            </a:r>
            <a:r>
              <a:rPr lang="ja" sz="800">
                <a:solidFill>
                  <a:schemeClr val="dk1"/>
                </a:solidFill>
              </a:rPr>
              <a:t>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アイコン:today 20px</a:t>
            </a:r>
            <a:endParaRPr sz="800"/>
          </a:p>
        </p:txBody>
      </p:sp>
      <p:cxnSp>
        <p:nvCxnSpPr>
          <p:cNvPr id="265" name="Google Shape;265;p25"/>
          <p:cNvCxnSpPr/>
          <p:nvPr/>
        </p:nvCxnSpPr>
        <p:spPr>
          <a:xfrm flipH="1">
            <a:off x="5429775" y="1285200"/>
            <a:ext cx="160200" cy="2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25"/>
          <p:cNvCxnSpPr/>
          <p:nvPr/>
        </p:nvCxnSpPr>
        <p:spPr>
          <a:xfrm rot="10800000">
            <a:off x="7234250" y="1783100"/>
            <a:ext cx="2154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5"/>
          <p:cNvSpPr/>
          <p:nvPr/>
        </p:nvSpPr>
        <p:spPr>
          <a:xfrm>
            <a:off x="7002000" y="2069000"/>
            <a:ext cx="1877400" cy="89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日付ボックス/検索ボタン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デフォルトはFromは1カ月前、Toは本日まで。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border: 1px solid #E5E5E5;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b="1" sz="800"/>
          </a:p>
        </p:txBody>
      </p:sp>
      <p:cxnSp>
        <p:nvCxnSpPr>
          <p:cNvPr id="268" name="Google Shape;268;p25"/>
          <p:cNvCxnSpPr/>
          <p:nvPr/>
        </p:nvCxnSpPr>
        <p:spPr>
          <a:xfrm flipH="1" rot="10800000">
            <a:off x="6066650" y="1430400"/>
            <a:ext cx="823200" cy="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69" name="Google Shape;269;p25"/>
          <p:cNvSpPr txBox="1"/>
          <p:nvPr/>
        </p:nvSpPr>
        <p:spPr>
          <a:xfrm>
            <a:off x="6112400" y="1200075"/>
            <a:ext cx="731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83px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70" name="Google Shape;270;p25"/>
          <p:cNvCxnSpPr/>
          <p:nvPr/>
        </p:nvCxnSpPr>
        <p:spPr>
          <a:xfrm>
            <a:off x="8587275" y="1512625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71" name="Google Shape;271;p25"/>
          <p:cNvSpPr txBox="1"/>
          <p:nvPr/>
        </p:nvSpPr>
        <p:spPr>
          <a:xfrm>
            <a:off x="8587275" y="154577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32px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272" name="Google Shape;2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3575" y="1496725"/>
            <a:ext cx="2810024" cy="319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25"/>
          <p:cNvCxnSpPr/>
          <p:nvPr/>
        </p:nvCxnSpPr>
        <p:spPr>
          <a:xfrm rot="10800000">
            <a:off x="6764925" y="3327763"/>
            <a:ext cx="215400" cy="2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5"/>
          <p:cNvSpPr/>
          <p:nvPr/>
        </p:nvSpPr>
        <p:spPr>
          <a:xfrm>
            <a:off x="6980325" y="3206077"/>
            <a:ext cx="1877400" cy="73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シンプルで、月曜日始まりであれば</a:t>
            </a:r>
            <a:r>
              <a:rPr lang="ja" sz="800"/>
              <a:t>ライブラリ</a:t>
            </a:r>
            <a:r>
              <a:rPr lang="ja" sz="800"/>
              <a:t>でOKです。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選択中の日付が分かるようにお願いします。</a:t>
            </a:r>
            <a:endParaRPr sz="800"/>
          </a:p>
        </p:txBody>
      </p:sp>
      <p:cxnSp>
        <p:nvCxnSpPr>
          <p:cNvPr id="275" name="Google Shape;275;p25"/>
          <p:cNvCxnSpPr/>
          <p:nvPr/>
        </p:nvCxnSpPr>
        <p:spPr>
          <a:xfrm flipH="1">
            <a:off x="2063475" y="1340975"/>
            <a:ext cx="4800" cy="38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76" name="Google Shape;276;p25"/>
          <p:cNvSpPr txBox="1"/>
          <p:nvPr/>
        </p:nvSpPr>
        <p:spPr>
          <a:xfrm>
            <a:off x="2026825" y="141897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40px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77" name="Google Shape;277;p25"/>
          <p:cNvCxnSpPr/>
          <p:nvPr/>
        </p:nvCxnSpPr>
        <p:spPr>
          <a:xfrm>
            <a:off x="348625" y="1285200"/>
            <a:ext cx="16782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78" name="Google Shape;278;p25"/>
          <p:cNvSpPr txBox="1"/>
          <p:nvPr/>
        </p:nvSpPr>
        <p:spPr>
          <a:xfrm>
            <a:off x="792275" y="1058700"/>
            <a:ext cx="731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180px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2402075" y="1161825"/>
            <a:ext cx="1557000" cy="100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進行中がデフォルト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</a:t>
            </a:r>
            <a:r>
              <a:rPr lang="ja" sz="800">
                <a:solidFill>
                  <a:schemeClr val="dk1"/>
                </a:solidFill>
              </a:rPr>
              <a:t>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アイコン: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リスト→subject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下向き矢印→</a:t>
            </a:r>
            <a:r>
              <a:rPr lang="ja" sz="800">
                <a:solidFill>
                  <a:schemeClr val="dk1"/>
                </a:solidFill>
              </a:rPr>
              <a:t>keyboard_arrow_down　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すべて</a:t>
            </a:r>
            <a:r>
              <a:rPr lang="ja" sz="800"/>
              <a:t>24px</a:t>
            </a:r>
            <a:endParaRPr sz="800"/>
          </a:p>
        </p:txBody>
      </p:sp>
      <p:cxnSp>
        <p:nvCxnSpPr>
          <p:cNvPr id="280" name="Google Shape;280;p25"/>
          <p:cNvCxnSpPr/>
          <p:nvPr/>
        </p:nvCxnSpPr>
        <p:spPr>
          <a:xfrm rot="10800000">
            <a:off x="1882200" y="1379925"/>
            <a:ext cx="596400" cy="5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5"/>
          <p:cNvCxnSpPr/>
          <p:nvPr/>
        </p:nvCxnSpPr>
        <p:spPr>
          <a:xfrm>
            <a:off x="2068275" y="1754475"/>
            <a:ext cx="0" cy="291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82" name="Google Shape;282;p25"/>
          <p:cNvSpPr txBox="1"/>
          <p:nvPr/>
        </p:nvSpPr>
        <p:spPr>
          <a:xfrm>
            <a:off x="1984975" y="2824775"/>
            <a:ext cx="548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314px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2402075" y="2404225"/>
            <a:ext cx="1557000" cy="189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枠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border: 1px solid #E5E5E5;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box-shadow: 0px 2px 4px rgba(0, 0, 0, 0.1);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border-radius: 3px;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見出し</a:t>
            </a:r>
            <a:r>
              <a:rPr b="1" lang="ja" sz="600"/>
              <a:t>※選択はできない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表示種別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現在選択されているものはcolor:＃#0E7BC6;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ホバーしている項目は＃background:#E7F2FA;</a:t>
            </a:r>
            <a:endParaRPr sz="800"/>
          </a:p>
        </p:txBody>
      </p:sp>
      <p:cxnSp>
        <p:nvCxnSpPr>
          <p:cNvPr id="284" name="Google Shape;284;p25"/>
          <p:cNvCxnSpPr/>
          <p:nvPr/>
        </p:nvCxnSpPr>
        <p:spPr>
          <a:xfrm rot="10800000">
            <a:off x="1909300" y="2454175"/>
            <a:ext cx="484500" cy="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5"/>
          <p:cNvCxnSpPr/>
          <p:nvPr/>
        </p:nvCxnSpPr>
        <p:spPr>
          <a:xfrm>
            <a:off x="7913825" y="1428025"/>
            <a:ext cx="599700" cy="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86" name="Google Shape;286;p25"/>
          <p:cNvSpPr txBox="1"/>
          <p:nvPr/>
        </p:nvSpPr>
        <p:spPr>
          <a:xfrm>
            <a:off x="7816950" y="1201813"/>
            <a:ext cx="731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60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405275" y="329100"/>
            <a:ext cx="7461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詳細画面</a:t>
            </a:r>
            <a:endParaRPr/>
          </a:p>
        </p:txBody>
      </p:sp>
      <p:sp>
        <p:nvSpPr>
          <p:cNvPr id="292" name="Google Shape;292;p26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cxnSp>
        <p:nvCxnSpPr>
          <p:cNvPr id="293" name="Google Shape;293;p26"/>
          <p:cNvCxnSpPr/>
          <p:nvPr/>
        </p:nvCxnSpPr>
        <p:spPr>
          <a:xfrm>
            <a:off x="-624650" y="246300"/>
            <a:ext cx="1500" cy="59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94" name="Google Shape;294;p26"/>
          <p:cNvSpPr txBox="1"/>
          <p:nvPr/>
        </p:nvSpPr>
        <p:spPr>
          <a:xfrm>
            <a:off x="-623100" y="431850"/>
            <a:ext cx="504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80px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295" name="Google Shape;295;p26"/>
          <p:cNvCxnSpPr/>
          <p:nvPr/>
        </p:nvCxnSpPr>
        <p:spPr>
          <a:xfrm>
            <a:off x="6732375" y="843900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96" name="Google Shape;296;p26"/>
          <p:cNvSpPr txBox="1"/>
          <p:nvPr/>
        </p:nvSpPr>
        <p:spPr>
          <a:xfrm>
            <a:off x="6790400" y="87705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56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25" y="793300"/>
            <a:ext cx="6356754" cy="4077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26"/>
          <p:cNvCxnSpPr/>
          <p:nvPr/>
        </p:nvCxnSpPr>
        <p:spPr>
          <a:xfrm>
            <a:off x="6729750" y="1422725"/>
            <a:ext cx="2700" cy="313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99" name="Google Shape;299;p26"/>
          <p:cNvSpPr txBox="1"/>
          <p:nvPr/>
        </p:nvSpPr>
        <p:spPr>
          <a:xfrm>
            <a:off x="6790400" y="2458500"/>
            <a:ext cx="548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544px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00" name="Google Shape;300;p26"/>
          <p:cNvSpPr/>
          <p:nvPr/>
        </p:nvSpPr>
        <p:spPr>
          <a:xfrm rot="5400000">
            <a:off x="-1037175" y="2839075"/>
            <a:ext cx="3125100" cy="303000"/>
          </a:xfrm>
          <a:prstGeom prst="rect">
            <a:avLst/>
          </a:prstGeom>
          <a:solidFill>
            <a:srgbClr val="F4CCCC">
              <a:alpha val="47060"/>
            </a:srgbClr>
          </a:solidFill>
          <a:ln cap="flat" cmpd="sng" w="9525">
            <a:solidFill>
              <a:srgbClr val="F3286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"/>
          <p:cNvSpPr txBox="1"/>
          <p:nvPr/>
        </p:nvSpPr>
        <p:spPr>
          <a:xfrm>
            <a:off x="292875" y="280975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F32861"/>
                </a:solidFill>
                <a:latin typeface="M PLUS 1p"/>
                <a:ea typeface="M PLUS 1p"/>
                <a:cs typeface="M PLUS 1p"/>
                <a:sym typeface="M PLUS 1p"/>
              </a:rPr>
              <a:t>60px</a:t>
            </a:r>
            <a:endParaRPr b="1" sz="800">
              <a:solidFill>
                <a:srgbClr val="F3286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02" name="Google Shape;302;p26"/>
          <p:cNvSpPr/>
          <p:nvPr/>
        </p:nvSpPr>
        <p:spPr>
          <a:xfrm rot="5400000">
            <a:off x="4859700" y="2839075"/>
            <a:ext cx="3125100" cy="303000"/>
          </a:xfrm>
          <a:prstGeom prst="rect">
            <a:avLst/>
          </a:prstGeom>
          <a:solidFill>
            <a:srgbClr val="F4CCCC">
              <a:alpha val="47060"/>
            </a:srgbClr>
          </a:solidFill>
          <a:ln cap="flat" cmpd="sng" w="9525">
            <a:solidFill>
              <a:srgbClr val="F3286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 txBox="1"/>
          <p:nvPr/>
        </p:nvSpPr>
        <p:spPr>
          <a:xfrm>
            <a:off x="6189750" y="271885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F32861"/>
                </a:solidFill>
                <a:latin typeface="M PLUS 1p"/>
                <a:ea typeface="M PLUS 1p"/>
                <a:cs typeface="M PLUS 1p"/>
                <a:sym typeface="M PLUS 1p"/>
              </a:rPr>
              <a:t>60px</a:t>
            </a:r>
            <a:endParaRPr b="1" sz="800">
              <a:solidFill>
                <a:srgbClr val="F3286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04" name="Google Shape;304;p26"/>
          <p:cNvCxnSpPr/>
          <p:nvPr/>
        </p:nvCxnSpPr>
        <p:spPr>
          <a:xfrm>
            <a:off x="6732363" y="1144250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05" name="Google Shape;305;p26"/>
          <p:cNvSpPr txBox="1"/>
          <p:nvPr/>
        </p:nvSpPr>
        <p:spPr>
          <a:xfrm>
            <a:off x="6790400" y="114425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48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06" name="Google Shape;306;p26"/>
          <p:cNvCxnSpPr/>
          <p:nvPr/>
        </p:nvCxnSpPr>
        <p:spPr>
          <a:xfrm>
            <a:off x="6723275" y="4532550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07" name="Google Shape;307;p26"/>
          <p:cNvSpPr txBox="1"/>
          <p:nvPr/>
        </p:nvSpPr>
        <p:spPr>
          <a:xfrm>
            <a:off x="6781300" y="456570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40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5039800" y="1428025"/>
            <a:ext cx="244800" cy="3125100"/>
          </a:xfrm>
          <a:prstGeom prst="rect">
            <a:avLst/>
          </a:prstGeom>
          <a:solidFill>
            <a:srgbClr val="B6D7A8">
              <a:alpha val="76470"/>
            </a:srgbClr>
          </a:solidFill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 txBox="1"/>
          <p:nvPr/>
        </p:nvSpPr>
        <p:spPr>
          <a:xfrm>
            <a:off x="4954575" y="271885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20A471"/>
                </a:solidFill>
                <a:latin typeface="M PLUS 1p"/>
                <a:ea typeface="M PLUS 1p"/>
                <a:cs typeface="M PLUS 1p"/>
                <a:sym typeface="M PLUS 1p"/>
              </a:rPr>
              <a:t>40</a:t>
            </a:r>
            <a:r>
              <a:rPr b="1" lang="ja" sz="800">
                <a:solidFill>
                  <a:srgbClr val="20A471"/>
                </a:solidFill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solidFill>
                <a:srgbClr val="20A471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3917800" y="1431500"/>
            <a:ext cx="165600" cy="31251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3768100" y="271885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accent4"/>
                </a:solidFill>
                <a:latin typeface="M PLUS 1p"/>
                <a:ea typeface="M PLUS 1p"/>
                <a:cs typeface="M PLUS 1p"/>
                <a:sym typeface="M PLUS 1p"/>
              </a:rPr>
              <a:t>24</a:t>
            </a:r>
            <a:r>
              <a:rPr b="1" lang="ja" sz="800">
                <a:solidFill>
                  <a:schemeClr val="accent4"/>
                </a:solidFill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solidFill>
                <a:schemeClr val="accent4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1623525" y="457800"/>
            <a:ext cx="1160700" cy="31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18px;</a:t>
            </a:r>
            <a:endParaRPr sz="800"/>
          </a:p>
        </p:txBody>
      </p:sp>
      <p:cxnSp>
        <p:nvCxnSpPr>
          <p:cNvPr id="313" name="Google Shape;313;p26"/>
          <p:cNvCxnSpPr/>
          <p:nvPr/>
        </p:nvCxnSpPr>
        <p:spPr>
          <a:xfrm flipH="1">
            <a:off x="757725" y="619325"/>
            <a:ext cx="86580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26"/>
          <p:cNvSpPr/>
          <p:nvPr/>
        </p:nvSpPr>
        <p:spPr>
          <a:xfrm>
            <a:off x="5375550" y="21750"/>
            <a:ext cx="1198200" cy="74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16px;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アイコン: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削除→delete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閉じる→close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全て24px</a:t>
            </a:r>
            <a:endParaRPr sz="800"/>
          </a:p>
        </p:txBody>
      </p:sp>
      <p:cxnSp>
        <p:nvCxnSpPr>
          <p:cNvPr id="315" name="Google Shape;315;p26"/>
          <p:cNvCxnSpPr>
            <a:stCxn id="316" idx="0"/>
          </p:cNvCxnSpPr>
          <p:nvPr/>
        </p:nvCxnSpPr>
        <p:spPr>
          <a:xfrm rot="10800000">
            <a:off x="4533550" y="2808325"/>
            <a:ext cx="11700" cy="3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26"/>
          <p:cNvSpPr/>
          <p:nvPr/>
        </p:nvSpPr>
        <p:spPr>
          <a:xfrm>
            <a:off x="7313425" y="60300"/>
            <a:ext cx="1614300" cy="486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800">
                <a:solidFill>
                  <a:schemeClr val="dk1"/>
                </a:solidFill>
              </a:rPr>
              <a:t>枠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border: 1px solid #E5E5E5;</a:t>
            </a:r>
            <a:br>
              <a:rPr lang="ja" sz="800">
                <a:solidFill>
                  <a:schemeClr val="dk1"/>
                </a:solidFill>
              </a:rPr>
            </a:br>
            <a:r>
              <a:rPr lang="ja" sz="800">
                <a:solidFill>
                  <a:schemeClr val="dk1"/>
                </a:solidFill>
              </a:rPr>
              <a:t>box-shadow: 0px 4px 12px rgba(0, 0, 0, 0.25);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border-radius: 3px;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タイトル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24px;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申請日時/申請者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項目名: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14px;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内容: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font-weight: normal;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font-size: 16px;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アバター画像のサイズ：24px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コメント：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font-weight: normal;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font-size: 16px;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1"/>
                </a:solidFill>
              </a:rPr>
              <a:t>申請編集ボタン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width: 166px;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height: 46px;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font-weight: bold;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font-size: 16px;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アイコン:edit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chemeClr val="dk1"/>
                </a:solidFill>
              </a:rPr>
              <a:t>承認者/閲覧者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項目名：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font-weight: bold;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font-size: 12px;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アバター画像のサイズ：24px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氏名/回答状態：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font-weight: normal;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font-size: 12px;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回答日時/コメント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font-weight: normal;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font-size: 10px;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コメントは最大表示は50文字それ以上はホバーしたらツールチップ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3917800" y="3125125"/>
            <a:ext cx="1254900" cy="126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添付ファイルの合計数と容量の合計を表示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ファイルの種別によってカラーとアイコンを出し分け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詳細は、次ページを参照してください。</a:t>
            </a:r>
            <a:endParaRPr sz="800"/>
          </a:p>
        </p:txBody>
      </p:sp>
      <p:cxnSp>
        <p:nvCxnSpPr>
          <p:cNvPr id="318" name="Google Shape;318;p26"/>
          <p:cNvCxnSpPr/>
          <p:nvPr/>
        </p:nvCxnSpPr>
        <p:spPr>
          <a:xfrm>
            <a:off x="346313" y="4825350"/>
            <a:ext cx="6260400" cy="2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19" name="Google Shape;319;p26"/>
          <p:cNvSpPr txBox="1"/>
          <p:nvPr/>
        </p:nvSpPr>
        <p:spPr>
          <a:xfrm>
            <a:off x="3238138" y="4782925"/>
            <a:ext cx="773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latin typeface="M PLUS 1p"/>
                <a:ea typeface="M PLUS 1p"/>
                <a:cs typeface="M PLUS 1p"/>
                <a:sym typeface="M PLUS 1p"/>
              </a:rPr>
              <a:t>1098px</a:t>
            </a:r>
            <a:endParaRPr b="1" sz="10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20" name="Google Shape;320;p26"/>
          <p:cNvCxnSpPr>
            <a:stCxn id="314" idx="2"/>
          </p:cNvCxnSpPr>
          <p:nvPr/>
        </p:nvCxnSpPr>
        <p:spPr>
          <a:xfrm flipH="1">
            <a:off x="5897250" y="770250"/>
            <a:ext cx="77400" cy="1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ctrTitle"/>
          </p:nvPr>
        </p:nvSpPr>
        <p:spPr>
          <a:xfrm>
            <a:off x="321450" y="2179600"/>
            <a:ext cx="8520600" cy="55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画面概要</a:t>
            </a:r>
            <a:endParaRPr sz="1800"/>
          </a:p>
        </p:txBody>
      </p:sp>
      <p:sp>
        <p:nvSpPr>
          <p:cNvPr id="45" name="Google Shape;45;p9"/>
          <p:cNvSpPr/>
          <p:nvPr/>
        </p:nvSpPr>
        <p:spPr>
          <a:xfrm>
            <a:off x="3801600" y="3880925"/>
            <a:ext cx="1560300" cy="5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634875" y="5544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申請詳細</a:t>
            </a:r>
            <a:r>
              <a:rPr lang="ja"/>
              <a:t>画面　添付ファイルの色/</a:t>
            </a:r>
            <a:r>
              <a:rPr lang="ja"/>
              <a:t>アイコン</a:t>
            </a:r>
            <a:endParaRPr/>
          </a:p>
        </p:txBody>
      </p:sp>
      <p:sp>
        <p:nvSpPr>
          <p:cNvPr id="326" name="Google Shape;326;p27"/>
          <p:cNvSpPr txBox="1"/>
          <p:nvPr>
            <p:ph type="title"/>
          </p:nvPr>
        </p:nvSpPr>
        <p:spPr>
          <a:xfrm>
            <a:off x="2115150" y="1276375"/>
            <a:ext cx="4207800" cy="338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・ファイルの総数、総容量を表示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・表示スペースを超える場合には「…」で切り、拡張子は必ず表示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・拡張子によるアイコンと色の違いは以下の通り（アイコンのサイズは24px統一）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【エクセル/スプレッドシート】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アイコン：view_list　文字色：#51B28B　背景色：＃E8F6F3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000">
                <a:solidFill>
                  <a:srgbClr val="CC0000"/>
                </a:solidFill>
              </a:rPr>
              <a:t>【画像(JPG/PNG)】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アイコン：insert_photo　文字色：#7E57C2　背景色：＃EDE7F6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【PDF】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000">
                <a:solidFill>
                  <a:srgbClr val="CC0000"/>
                </a:solidFill>
              </a:rPr>
              <a:t>アイコン：picture_as_pdf　文字色：#FFA726　背景色：＃FFF3E0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000">
                <a:solidFill>
                  <a:srgbClr val="CC0000"/>
                </a:solidFill>
              </a:rPr>
              <a:t>【ワード/ドキュメント】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000">
                <a:solidFill>
                  <a:srgbClr val="CC0000"/>
                </a:solidFill>
              </a:rPr>
              <a:t>アイコン：description　文字色：#0E7BC6　背景色：＃EEF6FE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000">
                <a:solidFill>
                  <a:srgbClr val="CC0000"/>
                </a:solidFill>
              </a:rPr>
              <a:t>【パワポ/スライド】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アイコン：view_day　文字色：#D14625　背景色：＃FCF2EE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【その他のファイル】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アイコン：insert_drive_file　文字色：#00ACC1　背景色：＃E0F7FA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0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rgbClr val="666666"/>
              </a:solidFill>
            </a:endParaRPr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 b="7937" l="59041" r="25437" t="36165"/>
          <a:stretch/>
        </p:blipFill>
        <p:spPr>
          <a:xfrm>
            <a:off x="513075" y="1162925"/>
            <a:ext cx="1563327" cy="36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088" y="1276388"/>
            <a:ext cx="1468288" cy="4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7"/>
          <p:cNvSpPr txBox="1"/>
          <p:nvPr>
            <p:ph type="title"/>
          </p:nvPr>
        </p:nvSpPr>
        <p:spPr>
          <a:xfrm>
            <a:off x="6417125" y="1030750"/>
            <a:ext cx="2391900" cy="2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999999"/>
                </a:solidFill>
              </a:rPr>
              <a:t>マウスオーバー時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30" name="Google Shape;330;p27"/>
          <p:cNvSpPr txBox="1"/>
          <p:nvPr>
            <p:ph type="title"/>
          </p:nvPr>
        </p:nvSpPr>
        <p:spPr>
          <a:xfrm>
            <a:off x="513075" y="1030738"/>
            <a:ext cx="2391900" cy="2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999999"/>
                </a:solidFill>
              </a:rPr>
              <a:t>通常時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31" name="Google Shape;331;p27"/>
          <p:cNvSpPr txBox="1"/>
          <p:nvPr>
            <p:ph type="title"/>
          </p:nvPr>
        </p:nvSpPr>
        <p:spPr>
          <a:xfrm>
            <a:off x="6417100" y="1857725"/>
            <a:ext cx="2546400" cy="18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・マウスオーバーで、ファイル個々の容量およびダウンロードできる旨表示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・backgroundは各拡張子の文字色の透明度80％を使用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ダウンロードアイコン：save_alt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rgbClr val="CC0000"/>
                </a:solidFill>
              </a:rPr>
              <a:t>文字色：#FFFFFFF</a:t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C0000"/>
              </a:solidFill>
            </a:endParaRPr>
          </a:p>
        </p:txBody>
      </p:sp>
      <p:sp>
        <p:nvSpPr>
          <p:cNvPr id="332" name="Google Shape;3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承認/</a:t>
            </a:r>
            <a:r>
              <a:rPr lang="ja"/>
              <a:t>却下</a:t>
            </a:r>
            <a:r>
              <a:rPr lang="ja"/>
              <a:t>画面</a:t>
            </a:r>
            <a:endParaRPr/>
          </a:p>
        </p:txBody>
      </p:sp>
      <p:pic>
        <p:nvPicPr>
          <p:cNvPr id="338" name="Google Shape;338;p28"/>
          <p:cNvPicPr preferRelativeResize="0"/>
          <p:nvPr/>
        </p:nvPicPr>
        <p:blipFill rotWithShape="1">
          <a:blip r:embed="rId3">
            <a:alphaModFix/>
          </a:blip>
          <a:srcRect b="0" l="524" r="514" t="0"/>
          <a:stretch/>
        </p:blipFill>
        <p:spPr>
          <a:xfrm>
            <a:off x="4839475" y="1164950"/>
            <a:ext cx="3060353" cy="197512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8"/>
          <p:cNvSpPr txBox="1"/>
          <p:nvPr>
            <p:ph type="title"/>
          </p:nvPr>
        </p:nvSpPr>
        <p:spPr>
          <a:xfrm>
            <a:off x="4839475" y="800500"/>
            <a:ext cx="23874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却下画面</a:t>
            </a:r>
            <a:endParaRPr/>
          </a:p>
        </p:txBody>
      </p:sp>
      <p:sp>
        <p:nvSpPr>
          <p:cNvPr id="340" name="Google Shape;3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341" name="Google Shape;341;p28"/>
          <p:cNvPicPr preferRelativeResize="0"/>
          <p:nvPr/>
        </p:nvPicPr>
        <p:blipFill rotWithShape="1">
          <a:blip r:embed="rId4">
            <a:alphaModFix/>
          </a:blip>
          <a:srcRect b="0" l="524" r="514" t="0"/>
          <a:stretch/>
        </p:blipFill>
        <p:spPr>
          <a:xfrm>
            <a:off x="604050" y="1164975"/>
            <a:ext cx="3060353" cy="197506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8"/>
          <p:cNvSpPr txBox="1"/>
          <p:nvPr>
            <p:ph type="title"/>
          </p:nvPr>
        </p:nvSpPr>
        <p:spPr>
          <a:xfrm>
            <a:off x="604050" y="800500"/>
            <a:ext cx="23874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承認</a:t>
            </a:r>
            <a:r>
              <a:rPr lang="ja"/>
              <a:t>画面</a:t>
            </a:r>
            <a:endParaRPr/>
          </a:p>
        </p:txBody>
      </p:sp>
      <p:cxnSp>
        <p:nvCxnSpPr>
          <p:cNvPr id="343" name="Google Shape;343;p28"/>
          <p:cNvCxnSpPr/>
          <p:nvPr/>
        </p:nvCxnSpPr>
        <p:spPr>
          <a:xfrm>
            <a:off x="3681950" y="1238000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44" name="Google Shape;344;p28"/>
          <p:cNvSpPr txBox="1"/>
          <p:nvPr/>
        </p:nvSpPr>
        <p:spPr>
          <a:xfrm>
            <a:off x="3739975" y="127115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56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45" name="Google Shape;345;p28"/>
          <p:cNvCxnSpPr/>
          <p:nvPr/>
        </p:nvCxnSpPr>
        <p:spPr>
          <a:xfrm>
            <a:off x="3681950" y="1530800"/>
            <a:ext cx="0" cy="121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46" name="Google Shape;346;p28"/>
          <p:cNvSpPr txBox="1"/>
          <p:nvPr/>
        </p:nvSpPr>
        <p:spPr>
          <a:xfrm>
            <a:off x="3719275" y="1973950"/>
            <a:ext cx="548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236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47" name="Google Shape;347;p28"/>
          <p:cNvCxnSpPr/>
          <p:nvPr/>
        </p:nvCxnSpPr>
        <p:spPr>
          <a:xfrm>
            <a:off x="3681950" y="2747900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48" name="Google Shape;348;p28"/>
          <p:cNvSpPr txBox="1"/>
          <p:nvPr/>
        </p:nvSpPr>
        <p:spPr>
          <a:xfrm>
            <a:off x="3739975" y="2781050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64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49" name="Google Shape;349;p28"/>
          <p:cNvSpPr/>
          <p:nvPr/>
        </p:nvSpPr>
        <p:spPr>
          <a:xfrm>
            <a:off x="3161100" y="3140050"/>
            <a:ext cx="2606700" cy="191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枠</a:t>
            </a:r>
            <a:br>
              <a:rPr lang="ja" sz="800"/>
            </a:br>
            <a:r>
              <a:rPr lang="ja" sz="800"/>
              <a:t>drop-shadow(0px 2px 4px rgba(0, 0, 0, 0.1));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border-radius: 3px;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見出し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18px;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閉じる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16px;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閉じるアイコン:close　24px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承認または却下ボタン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width: 100px;　height: 40px;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15px;</a:t>
            </a:r>
            <a:endParaRPr sz="800"/>
          </a:p>
        </p:txBody>
      </p:sp>
      <p:cxnSp>
        <p:nvCxnSpPr>
          <p:cNvPr id="350" name="Google Shape;350;p28"/>
          <p:cNvCxnSpPr/>
          <p:nvPr/>
        </p:nvCxnSpPr>
        <p:spPr>
          <a:xfrm flipH="1" rot="10800000">
            <a:off x="641313" y="3153650"/>
            <a:ext cx="3011400" cy="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51" name="Google Shape;351;p28"/>
          <p:cNvSpPr txBox="1"/>
          <p:nvPr/>
        </p:nvSpPr>
        <p:spPr>
          <a:xfrm>
            <a:off x="1984288" y="3225825"/>
            <a:ext cx="773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latin typeface="M PLUS 1p"/>
                <a:ea typeface="M PLUS 1p"/>
                <a:cs typeface="M PLUS 1p"/>
                <a:sym typeface="M PLUS 1p"/>
              </a:rPr>
              <a:t>570</a:t>
            </a:r>
            <a:r>
              <a:rPr b="1" lang="ja" sz="10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10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/>
          <p:nvPr>
            <p:ph type="title"/>
          </p:nvPr>
        </p:nvSpPr>
        <p:spPr>
          <a:xfrm>
            <a:off x="595750" y="356175"/>
            <a:ext cx="15720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削除確認モーダル</a:t>
            </a:r>
            <a:endParaRPr/>
          </a:p>
        </p:txBody>
      </p:sp>
      <p:sp>
        <p:nvSpPr>
          <p:cNvPr id="357" name="Google Shape;357;p29"/>
          <p:cNvSpPr txBox="1"/>
          <p:nvPr>
            <p:ph type="title"/>
          </p:nvPr>
        </p:nvSpPr>
        <p:spPr>
          <a:xfrm>
            <a:off x="4827050" y="410925"/>
            <a:ext cx="2387400" cy="32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トースター</a:t>
            </a:r>
            <a:endParaRPr/>
          </a:p>
        </p:txBody>
      </p:sp>
      <p:sp>
        <p:nvSpPr>
          <p:cNvPr id="358" name="Google Shape;35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cxnSp>
        <p:nvCxnSpPr>
          <p:cNvPr id="359" name="Google Shape;359;p29"/>
          <p:cNvCxnSpPr/>
          <p:nvPr/>
        </p:nvCxnSpPr>
        <p:spPr>
          <a:xfrm>
            <a:off x="3549300" y="907475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60" name="Google Shape;360;p29"/>
          <p:cNvSpPr txBox="1"/>
          <p:nvPr/>
        </p:nvSpPr>
        <p:spPr>
          <a:xfrm>
            <a:off x="3570750" y="94062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56px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61" name="Google Shape;361;p29"/>
          <p:cNvCxnSpPr/>
          <p:nvPr/>
        </p:nvCxnSpPr>
        <p:spPr>
          <a:xfrm flipH="1">
            <a:off x="3543900" y="1258300"/>
            <a:ext cx="5400" cy="642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62" name="Google Shape;362;p29"/>
          <p:cNvSpPr txBox="1"/>
          <p:nvPr/>
        </p:nvSpPr>
        <p:spPr>
          <a:xfrm>
            <a:off x="3561150" y="1429350"/>
            <a:ext cx="5487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102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63" name="Google Shape;363;p29"/>
          <p:cNvCxnSpPr/>
          <p:nvPr/>
        </p:nvCxnSpPr>
        <p:spPr>
          <a:xfrm>
            <a:off x="3541738" y="1959525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64" name="Google Shape;364;p29"/>
          <p:cNvSpPr txBox="1"/>
          <p:nvPr/>
        </p:nvSpPr>
        <p:spPr>
          <a:xfrm>
            <a:off x="3599763" y="199267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64px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670175" y="2381300"/>
            <a:ext cx="2606700" cy="267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枠</a:t>
            </a:r>
            <a:br>
              <a:rPr lang="ja" sz="800"/>
            </a:br>
            <a:r>
              <a:rPr lang="ja" sz="800"/>
              <a:t>drop-shadow(0px 2px 4px rgba(0, 0, 0, 0.1));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border-radius: 3px;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見出し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18px;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本文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～削除しますか？：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16px;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「申請タイトル」: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16px;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800">
                <a:solidFill>
                  <a:schemeClr val="dk1"/>
                </a:solidFill>
              </a:rPr>
              <a:t>削除ボタン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width: 100px;　height: 40px;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font-weight: normal;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font-size: 15px;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キャンセルボタン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width: 139px;　height: 40px;</a:t>
            </a:r>
            <a:br>
              <a:rPr lang="ja" sz="800"/>
            </a:br>
            <a:r>
              <a:rPr lang="ja" sz="800"/>
              <a:t>font-weight: normal;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15px;</a:t>
            </a:r>
            <a:endParaRPr sz="800"/>
          </a:p>
        </p:txBody>
      </p:sp>
      <p:pic>
        <p:nvPicPr>
          <p:cNvPr id="366" name="Google Shape;3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49" y="849450"/>
            <a:ext cx="3001401" cy="15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4">
            <a:alphaModFix/>
          </a:blip>
          <a:srcRect b="62621" l="65034" r="0" t="0"/>
          <a:stretch/>
        </p:blipFill>
        <p:spPr>
          <a:xfrm>
            <a:off x="5183676" y="907475"/>
            <a:ext cx="3372154" cy="18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450" y="410925"/>
            <a:ext cx="1840198" cy="37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9"/>
          <p:cNvSpPr/>
          <p:nvPr/>
        </p:nvSpPr>
        <p:spPr>
          <a:xfrm>
            <a:off x="5821025" y="2902575"/>
            <a:ext cx="2606700" cy="156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枠</a:t>
            </a:r>
            <a:br>
              <a:rPr lang="ja" sz="800"/>
            </a:br>
            <a:r>
              <a:rPr lang="ja" sz="800"/>
              <a:t>box-shadow: 0px 4px 12px rgba(0, 0, 0, 0.2);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border-radius: 5px;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本文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font-weight: bold;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font-size: 18px;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閉じるアイコン:close　24px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cxnSp>
        <p:nvCxnSpPr>
          <p:cNvPr id="370" name="Google Shape;370;p29"/>
          <p:cNvCxnSpPr/>
          <p:nvPr/>
        </p:nvCxnSpPr>
        <p:spPr>
          <a:xfrm>
            <a:off x="8406613" y="1666725"/>
            <a:ext cx="0" cy="29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71" name="Google Shape;371;p29"/>
          <p:cNvSpPr txBox="1"/>
          <p:nvPr/>
        </p:nvSpPr>
        <p:spPr>
          <a:xfrm>
            <a:off x="8464638" y="1699875"/>
            <a:ext cx="465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68px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72" name="Google Shape;372;p29"/>
          <p:cNvCxnSpPr/>
          <p:nvPr/>
        </p:nvCxnSpPr>
        <p:spPr>
          <a:xfrm>
            <a:off x="595738" y="795075"/>
            <a:ext cx="2840400" cy="1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73" name="Google Shape;373;p29"/>
          <p:cNvSpPr txBox="1"/>
          <p:nvPr/>
        </p:nvSpPr>
        <p:spPr>
          <a:xfrm>
            <a:off x="1649413" y="581225"/>
            <a:ext cx="773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448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  <p:cxnSp>
        <p:nvCxnSpPr>
          <p:cNvPr id="374" name="Google Shape;374;p29"/>
          <p:cNvCxnSpPr/>
          <p:nvPr/>
        </p:nvCxnSpPr>
        <p:spPr>
          <a:xfrm flipH="1" rot="10800000">
            <a:off x="6519625" y="1588175"/>
            <a:ext cx="1821300" cy="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75" name="Google Shape;375;p29"/>
          <p:cNvSpPr txBox="1"/>
          <p:nvPr/>
        </p:nvSpPr>
        <p:spPr>
          <a:xfrm>
            <a:off x="6941013" y="1362888"/>
            <a:ext cx="773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364</a:t>
            </a:r>
            <a:r>
              <a:rPr b="1" lang="ja" sz="800">
                <a:latin typeface="M PLUS 1p"/>
                <a:ea typeface="M PLUS 1p"/>
                <a:cs typeface="M PLUS 1p"/>
                <a:sym typeface="M PLUS 1p"/>
              </a:rPr>
              <a:t>px</a:t>
            </a:r>
            <a:endParaRPr b="1" sz="800"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 txBox="1"/>
          <p:nvPr>
            <p:ph type="ctrTitle"/>
          </p:nvPr>
        </p:nvSpPr>
        <p:spPr>
          <a:xfrm>
            <a:off x="321450" y="2179600"/>
            <a:ext cx="8520600" cy="55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色</a:t>
            </a:r>
            <a:endParaRPr sz="1800"/>
          </a:p>
        </p:txBody>
      </p:sp>
      <p:sp>
        <p:nvSpPr>
          <p:cNvPr id="381" name="Google Shape;381;p30"/>
          <p:cNvSpPr/>
          <p:nvPr/>
        </p:nvSpPr>
        <p:spPr>
          <a:xfrm>
            <a:off x="3801600" y="3880925"/>
            <a:ext cx="1560300" cy="55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388" name="Google Shape;388;p31"/>
          <p:cNvPicPr preferRelativeResize="0"/>
          <p:nvPr/>
        </p:nvPicPr>
        <p:blipFill rotWithShape="1">
          <a:blip r:embed="rId3">
            <a:alphaModFix/>
          </a:blip>
          <a:srcRect b="6182" l="0" r="0" t="0"/>
          <a:stretch/>
        </p:blipFill>
        <p:spPr>
          <a:xfrm>
            <a:off x="1758975" y="454025"/>
            <a:ext cx="5626028" cy="468947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1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ダッシュボードで</a:t>
            </a:r>
            <a:r>
              <a:rPr lang="ja"/>
              <a:t>利用している色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ダッシュボード画面＿TOP</a:t>
            </a:r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00" y="901700"/>
            <a:ext cx="7743811" cy="40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6667950" y="1435750"/>
            <a:ext cx="1254900" cy="4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初期表示はFromは1カ月前。Toは当日。</a:t>
            </a:r>
            <a:endParaRPr sz="800"/>
          </a:p>
        </p:txBody>
      </p:sp>
      <p:cxnSp>
        <p:nvCxnSpPr>
          <p:cNvPr id="55" name="Google Shape;55;p10"/>
          <p:cNvCxnSpPr>
            <a:stCxn id="54" idx="2"/>
          </p:cNvCxnSpPr>
          <p:nvPr/>
        </p:nvCxnSpPr>
        <p:spPr>
          <a:xfrm>
            <a:off x="7295400" y="1909750"/>
            <a:ext cx="24000" cy="3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ダッシュボード画面＿TOP＿</a:t>
            </a:r>
            <a:r>
              <a:rPr lang="ja"/>
              <a:t>表示切替</a:t>
            </a:r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3">
            <a:alphaModFix/>
          </a:blip>
          <a:srcRect b="28201" l="0" r="28525" t="221"/>
          <a:stretch/>
        </p:blipFill>
        <p:spPr>
          <a:xfrm>
            <a:off x="641325" y="919050"/>
            <a:ext cx="7708851" cy="40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/>
          <p:nvPr/>
        </p:nvSpPr>
        <p:spPr>
          <a:xfrm>
            <a:off x="1213400" y="2785975"/>
            <a:ext cx="1107300" cy="2066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64" name="Google Shape;64;p11"/>
          <p:cNvSpPr/>
          <p:nvPr/>
        </p:nvSpPr>
        <p:spPr>
          <a:xfrm>
            <a:off x="1139600" y="2013000"/>
            <a:ext cx="1254900" cy="55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初期表示は「自身の申請」の「進行中」</a:t>
            </a:r>
            <a:endParaRPr sz="800"/>
          </a:p>
        </p:txBody>
      </p:sp>
      <p:cxnSp>
        <p:nvCxnSpPr>
          <p:cNvPr id="65" name="Google Shape;65;p11"/>
          <p:cNvCxnSpPr>
            <a:endCxn id="62" idx="0"/>
          </p:cNvCxnSpPr>
          <p:nvPr/>
        </p:nvCxnSpPr>
        <p:spPr>
          <a:xfrm>
            <a:off x="1753850" y="2568175"/>
            <a:ext cx="13200" cy="2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ダッシュボード画面＿TOP＿</a:t>
            </a:r>
            <a:r>
              <a:rPr lang="ja"/>
              <a:t>申請日付検索</a:t>
            </a:r>
            <a:endParaRPr/>
          </a:p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 rotWithShape="1">
          <a:blip r:embed="rId3">
            <a:alphaModFix/>
          </a:blip>
          <a:srcRect b="4749" l="28850" r="0" t="27495"/>
          <a:stretch/>
        </p:blipFill>
        <p:spPr>
          <a:xfrm>
            <a:off x="590525" y="951500"/>
            <a:ext cx="8054474" cy="4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/>
          <p:nvPr/>
        </p:nvSpPr>
        <p:spPr>
          <a:xfrm>
            <a:off x="5510500" y="1259675"/>
            <a:ext cx="1922400" cy="2172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ダッシュボード画面＿TOP＿</a:t>
            </a:r>
            <a:r>
              <a:rPr lang="ja"/>
              <a:t>トースト</a:t>
            </a:r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100" y="943100"/>
            <a:ext cx="7743811" cy="40776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/>
          <p:nvPr/>
        </p:nvSpPr>
        <p:spPr>
          <a:xfrm>
            <a:off x="6716550" y="1455000"/>
            <a:ext cx="1633500" cy="432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/>
          <p:nvPr/>
        </p:nvSpPr>
        <p:spPr>
          <a:xfrm>
            <a:off x="6468000" y="1993650"/>
            <a:ext cx="2130600" cy="1420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E7B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522" y="2983072"/>
            <a:ext cx="1485549" cy="30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980" y="2368250"/>
            <a:ext cx="1485537" cy="3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6501900" y="2038625"/>
            <a:ext cx="2045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latin typeface="Meiryo"/>
                <a:ea typeface="Meiryo"/>
                <a:cs typeface="Meiryo"/>
                <a:sym typeface="Meiryo"/>
              </a:rPr>
              <a:t>処理が完了した時は以下</a:t>
            </a:r>
            <a:endParaRPr sz="10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6501900" y="2671738"/>
            <a:ext cx="20457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latin typeface="Meiryo"/>
                <a:ea typeface="Meiryo"/>
                <a:cs typeface="Meiryo"/>
                <a:sym typeface="Meiryo"/>
              </a:rPr>
              <a:t>処理が</a:t>
            </a:r>
            <a:r>
              <a:rPr lang="ja" sz="1000">
                <a:latin typeface="Meiryo"/>
                <a:ea typeface="Meiryo"/>
                <a:cs typeface="Meiryo"/>
                <a:sym typeface="Meiryo"/>
              </a:rPr>
              <a:t>失敗</a:t>
            </a:r>
            <a:r>
              <a:rPr lang="ja" sz="1000">
                <a:latin typeface="Meiryo"/>
                <a:ea typeface="Meiryo"/>
                <a:cs typeface="Meiryo"/>
                <a:sym typeface="Meiryo"/>
              </a:rPr>
              <a:t>した時は以下</a:t>
            </a:r>
            <a:endParaRPr sz="10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accent5"/>
                </a:solidFill>
              </a:rPr>
              <a:t>申請者_</a:t>
            </a:r>
            <a:r>
              <a:rPr lang="ja"/>
              <a:t>詳細画面_進行中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3897" l="5468" r="4587" t="4182"/>
          <a:stretch/>
        </p:blipFill>
        <p:spPr>
          <a:xfrm>
            <a:off x="1007763" y="907000"/>
            <a:ext cx="7128476" cy="37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b="4066" l="5435" r="4417" t="4139"/>
          <a:stretch/>
        </p:blipFill>
        <p:spPr>
          <a:xfrm>
            <a:off x="664538" y="761100"/>
            <a:ext cx="7814926" cy="40937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6814750" y="969500"/>
            <a:ext cx="1580400" cy="90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コメントは50文字表示。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カーソルを合わせると全文をツールチップで表示。</a:t>
            </a:r>
            <a:endParaRPr sz="800"/>
          </a:p>
        </p:txBody>
      </p:sp>
      <p:cxnSp>
        <p:nvCxnSpPr>
          <p:cNvPr id="96" name="Google Shape;96;p14"/>
          <p:cNvCxnSpPr>
            <a:stCxn id="95" idx="2"/>
          </p:cNvCxnSpPr>
          <p:nvPr/>
        </p:nvCxnSpPr>
        <p:spPr>
          <a:xfrm flipH="1">
            <a:off x="6756550" y="1872800"/>
            <a:ext cx="848400" cy="41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4"/>
          <p:cNvSpPr/>
          <p:nvPr/>
        </p:nvSpPr>
        <p:spPr>
          <a:xfrm>
            <a:off x="814075" y="2095075"/>
            <a:ext cx="947100" cy="50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進行中は、承認済数/承認者数</a:t>
            </a:r>
            <a:endParaRPr sz="800"/>
          </a:p>
        </p:txBody>
      </p:sp>
      <p:cxnSp>
        <p:nvCxnSpPr>
          <p:cNvPr id="98" name="Google Shape;98;p14"/>
          <p:cNvCxnSpPr>
            <a:stCxn id="97" idx="3"/>
          </p:cNvCxnSpPr>
          <p:nvPr/>
        </p:nvCxnSpPr>
        <p:spPr>
          <a:xfrm flipH="1" rot="10800000">
            <a:off x="1761175" y="1821325"/>
            <a:ext cx="8661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641325" y="329100"/>
            <a:ext cx="77538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accent5"/>
                </a:solidFill>
              </a:rPr>
              <a:t>申請者_</a:t>
            </a:r>
            <a:r>
              <a:rPr lang="ja"/>
              <a:t>削除確認モーダル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3897" l="5468" r="4587" t="4182"/>
          <a:stretch/>
        </p:blipFill>
        <p:spPr>
          <a:xfrm>
            <a:off x="1007763" y="907000"/>
            <a:ext cx="7128476" cy="37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258" l="0" r="0" t="258"/>
          <a:stretch/>
        </p:blipFill>
        <p:spPr>
          <a:xfrm>
            <a:off x="664538" y="761100"/>
            <a:ext cx="7814924" cy="409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570300" y="1234225"/>
            <a:ext cx="24885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accent5"/>
                </a:solidFill>
              </a:rPr>
              <a:t>申請者_</a:t>
            </a:r>
            <a:r>
              <a:rPr lang="ja"/>
              <a:t>詳細画面_</a:t>
            </a:r>
            <a:r>
              <a:rPr lang="ja"/>
              <a:t>承諾された申請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00" y="1666225"/>
            <a:ext cx="3930673" cy="252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4783075" y="1234225"/>
            <a:ext cx="2488500" cy="43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accent5"/>
                </a:solidFill>
              </a:rPr>
              <a:t>申請者_</a:t>
            </a:r>
            <a:r>
              <a:rPr lang="ja"/>
              <a:t>詳細画面_</a:t>
            </a:r>
            <a:r>
              <a:rPr lang="ja"/>
              <a:t>却下された申請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875" y="1666225"/>
            <a:ext cx="3930673" cy="252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シンプル本多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